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8" r:id="rId3"/>
    <p:sldId id="282" r:id="rId4"/>
    <p:sldId id="283" r:id="rId5"/>
    <p:sldId id="284" r:id="rId6"/>
    <p:sldId id="286" r:id="rId7"/>
    <p:sldId id="287" r:id="rId8"/>
    <p:sldId id="288" r:id="rId9"/>
    <p:sldId id="289" r:id="rId10"/>
    <p:sldId id="290" r:id="rId11"/>
    <p:sldId id="265" r:id="rId12"/>
    <p:sldId id="266" r:id="rId13"/>
    <p:sldId id="291" r:id="rId14"/>
    <p:sldId id="30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3" r:id="rId26"/>
    <p:sldId id="304" r:id="rId27"/>
    <p:sldId id="309" r:id="rId28"/>
    <p:sldId id="305" r:id="rId29"/>
    <p:sldId id="307" r:id="rId30"/>
    <p:sldId id="30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4" autoAdjust="0"/>
    <p:restoredTop sz="94660"/>
  </p:normalViewPr>
  <p:slideViewPr>
    <p:cSldViewPr>
      <p:cViewPr varScale="1">
        <p:scale>
          <a:sx n="74" d="100"/>
          <a:sy n="74" d="100"/>
        </p:scale>
        <p:origin x="-10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Physics\Neuro\Talks\Code%20Jam%20Freiburg%20Oktober%202009\pattern_completion_random_input.wmv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28600" y="2209800"/>
            <a:ext cx="4800600" cy="251400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The FACETS</a:t>
            </a:r>
          </a:p>
          <a:p>
            <a:pPr algn="ctr"/>
            <a:endParaRPr lang="en-US" sz="15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4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Demonstrator</a:t>
            </a:r>
            <a:endParaRPr lang="en-US" sz="4800" b="1" dirty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90600" y="5638800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Code Jam 3</a:t>
            </a:r>
            <a:endParaRPr lang="en-US" sz="1400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1400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Freiburg, 09.10.2009</a:t>
            </a:r>
            <a:endParaRPr lang="en-US" sz="1400" dirty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43000" y="5029200"/>
            <a:ext cx="30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M. A. </a:t>
            </a:r>
            <a:r>
              <a:rPr lang="en-US" sz="1400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Petrovici</a:t>
            </a:r>
            <a:endParaRPr lang="en-US" sz="1400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1400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University of Heidelberg</a:t>
            </a:r>
            <a:endParaRPr lang="en-US" sz="1400" dirty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7" name="Picture 5" descr="C:\Physics\Neuro\Talks\SOM - short\Public--FACETS_StageII_Concept2_200904_withTex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895600"/>
            <a:ext cx="3297221" cy="2893957"/>
          </a:xfrm>
          <a:prstGeom prst="rect">
            <a:avLst/>
          </a:prstGeom>
          <a:noFill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04800"/>
            <a:ext cx="73247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58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The Demonstrator models (so far)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28600" y="1066800"/>
            <a:ext cx="8686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A layer 2/3 attractor memory</a:t>
            </a:r>
          </a:p>
          <a:p>
            <a:r>
              <a:rPr lang="en-US" sz="2000" dirty="0" smtClean="0"/>
              <a:t>    (</a:t>
            </a:r>
            <a:r>
              <a:rPr lang="en-US" sz="2000" dirty="0" smtClean="0"/>
              <a:t>by KTH, </a:t>
            </a:r>
            <a:r>
              <a:rPr lang="en-US" sz="2000" dirty="0" smtClean="0"/>
              <a:t>Krishnamurty</a:t>
            </a:r>
            <a:r>
              <a:rPr lang="en-US" sz="2000" dirty="0" smtClean="0"/>
              <a:t> / </a:t>
            </a:r>
            <a:r>
              <a:rPr lang="en-US" sz="2000" dirty="0" smtClean="0"/>
              <a:t>Lansner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synfire</a:t>
            </a:r>
            <a:r>
              <a:rPr lang="en-US" sz="2800" dirty="0" smtClean="0">
                <a:solidFill>
                  <a:srgbClr val="FF0000"/>
                </a:solidFill>
              </a:rPr>
              <a:t> chain model</a:t>
            </a:r>
          </a:p>
          <a:p>
            <a:r>
              <a:rPr lang="en-US" sz="2000" dirty="0" smtClean="0"/>
              <a:t>    (</a:t>
            </a:r>
            <a:r>
              <a:rPr lang="en-US" sz="2000" dirty="0" smtClean="0"/>
              <a:t>by INCM and ALUF, </a:t>
            </a:r>
            <a:r>
              <a:rPr lang="en-US" sz="2000" dirty="0" smtClean="0"/>
              <a:t>Kremkow</a:t>
            </a:r>
            <a:r>
              <a:rPr lang="en-US" sz="2000" dirty="0" smtClean="0"/>
              <a:t> / </a:t>
            </a:r>
            <a:r>
              <a:rPr lang="en-US" sz="2000" dirty="0" smtClean="0"/>
              <a:t>Aertsen</a:t>
            </a:r>
            <a:r>
              <a:rPr lang="en-US" sz="2000" dirty="0" smtClean="0"/>
              <a:t> / Masson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A model of self-sustaining cortical AI states</a:t>
            </a:r>
          </a:p>
          <a:p>
            <a:r>
              <a:rPr lang="en-US" sz="2000" dirty="0" smtClean="0"/>
              <a:t>    (</a:t>
            </a:r>
            <a:r>
              <a:rPr lang="en-US" sz="2000" dirty="0" smtClean="0"/>
              <a:t>by UNIC, Davison / </a:t>
            </a:r>
            <a:r>
              <a:rPr lang="en-US" sz="2000" dirty="0" smtClean="0"/>
              <a:t>Destexhe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800" dirty="0" smtClean="0"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800" dirty="0" smtClean="0"/>
              <a:t> </a:t>
            </a:r>
            <a:r>
              <a:rPr lang="en-US" sz="2800" dirty="0" smtClean="0"/>
              <a:t>Upcoming: </a:t>
            </a:r>
            <a:r>
              <a:rPr lang="en-US" sz="2800" dirty="0" smtClean="0">
                <a:solidFill>
                  <a:srgbClr val="FF0000"/>
                </a:solidFill>
              </a:rPr>
              <a:t>Two-layer model by UNIC</a:t>
            </a:r>
          </a:p>
          <a:p>
            <a:r>
              <a:rPr lang="en-US" sz="2000" dirty="0" smtClean="0"/>
              <a:t>     </a:t>
            </a:r>
          </a:p>
          <a:p>
            <a:r>
              <a:rPr lang="en-US" sz="2000" dirty="0" smtClean="0"/>
              <a:t>All </a:t>
            </a:r>
            <a:r>
              <a:rPr lang="en-US" sz="2000" dirty="0" smtClean="0"/>
              <a:t>written in </a:t>
            </a:r>
            <a:r>
              <a:rPr lang="en-US" sz="2000" dirty="0" smtClean="0"/>
              <a:t>PyNN</a:t>
            </a:r>
            <a:r>
              <a:rPr lang="en-US" sz="2000" dirty="0" smtClean="0"/>
              <a:t>, all scalable, basic versions can be mapped to</a:t>
            </a:r>
          </a:p>
          <a:p>
            <a:r>
              <a:rPr lang="en-US" sz="2000" dirty="0" smtClean="0"/>
              <a:t>hardware without synapse loss</a:t>
            </a:r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524000" y="152400"/>
            <a:ext cx="60960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schematic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28600" y="1066800"/>
            <a:ext cx="8686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628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2 attractors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7010400" cy="518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pyramidal spike rate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7315200" cy="530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RSNP spike rate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9938" name="Picture 2" descr="C:\Physics\Neuro\Talks\Code Jam Freiburg Oktober 2009\rsnp_pattern0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239000" cy="5276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14350" y="152400"/>
            <a:ext cx="81153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average membrane potential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239000" cy="533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3352800" y="1600200"/>
            <a:ext cx="215265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attractor 1</a:t>
            </a:r>
            <a:endParaRPr lang="en-US" sz="28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3721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514350" y="152400"/>
            <a:ext cx="81153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average membrane potential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352800" y="1600200"/>
            <a:ext cx="215265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attractor 2</a:t>
            </a:r>
            <a:endParaRPr lang="en-US" sz="28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phase diagram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200" cy="532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5 attractors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4818" name="Picture 2" descr="C:\Physics\Neuro\Talks\Code Jam Freiburg Oktober 2009\allpatterns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71600"/>
            <a:ext cx="6934200" cy="5073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66750" y="152400"/>
            <a:ext cx="78105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“advanced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”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 phase diagram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5843" name="Picture 3" descr="C:\Physics\Neuro\Talks\Code Jam Freiburg Oktober 2009\starplot_ultra_5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19200"/>
            <a:ext cx="5486400" cy="53553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795454" y="2286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The FACETS Hardware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6" name="Textfeld 6"/>
          <p:cNvSpPr txBox="1"/>
          <p:nvPr/>
        </p:nvSpPr>
        <p:spPr>
          <a:xfrm>
            <a:off x="142844" y="1143000"/>
            <a:ext cx="8858312" cy="557214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just"/>
            <a:endParaRPr lang="en-US" sz="1600" dirty="0" smtClean="0">
              <a:latin typeface="Narkisim" pitchFamily="34" charset="-79"/>
              <a:cs typeface="Narkisim" pitchFamily="34" charset="-79"/>
              <a:sym typeface="Symbol"/>
            </a:endParaRPr>
          </a:p>
          <a:p>
            <a:pPr algn="just"/>
            <a:endParaRPr lang="en-US" sz="1600" dirty="0" smtClean="0">
              <a:latin typeface="Narkisim" pitchFamily="34" charset="-79"/>
              <a:cs typeface="Narkisim" pitchFamily="34" charset="-79"/>
              <a:sym typeface="Symbol"/>
            </a:endParaRPr>
          </a:p>
          <a:p>
            <a:pPr algn="just"/>
            <a:endParaRPr lang="en-US" sz="1600" dirty="0" smtClean="0">
              <a:latin typeface="Narkisim" pitchFamily="34" charset="-79"/>
              <a:cs typeface="Narkisim" pitchFamily="34" charset="-79"/>
              <a:sym typeface="Symbol"/>
            </a:endParaRPr>
          </a:p>
        </p:txBody>
      </p:sp>
      <p:sp>
        <p:nvSpPr>
          <p:cNvPr id="7" name="Textfeld 44"/>
          <p:cNvSpPr txBox="1"/>
          <p:nvPr/>
        </p:nvSpPr>
        <p:spPr>
          <a:xfrm>
            <a:off x="990600" y="12954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Stage 1: The </a:t>
            </a:r>
            <a:r>
              <a:rPr lang="en-US" sz="1600" b="1" dirty="0" err="1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Spikey</a:t>
            </a:r>
            <a:r>
              <a:rPr lang="en-US" sz="16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 Chip</a:t>
            </a:r>
            <a:endParaRPr lang="en-US" sz="1600" dirty="0" smtClean="0"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8" name="Textfeld 44"/>
          <p:cNvSpPr txBox="1"/>
          <p:nvPr/>
        </p:nvSpPr>
        <p:spPr>
          <a:xfrm>
            <a:off x="4953000" y="12954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Stage 2: </a:t>
            </a:r>
            <a:r>
              <a:rPr lang="en-US" sz="1600" b="1" dirty="0" err="1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Waferscale</a:t>
            </a:r>
            <a:r>
              <a:rPr lang="en-US" sz="16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 integration</a:t>
            </a:r>
          </a:p>
        </p:txBody>
      </p:sp>
      <p:pic>
        <p:nvPicPr>
          <p:cNvPr id="9" name="Picture 3" descr="C:\Physics\Neuro\Talks\SOM - short\Public--WP7_20070214_Spikey_2D_01062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3352800" cy="4131600"/>
          </a:xfrm>
          <a:prstGeom prst="rect">
            <a:avLst/>
          </a:prstGeom>
          <a:noFill/>
        </p:spPr>
      </p:pic>
      <p:pic>
        <p:nvPicPr>
          <p:cNvPr id="10" name="Picture 4" descr="C:\Physics\Neuro\Talks\SOM - short\Public--FACETS_StageII_Concept2_200904_withTex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81200"/>
            <a:ext cx="4254093" cy="3733800"/>
          </a:xfrm>
          <a:prstGeom prst="rect">
            <a:avLst/>
          </a:prstGeom>
          <a:noFill/>
        </p:spPr>
      </p:pic>
      <p:sp>
        <p:nvSpPr>
          <p:cNvPr id="11" name="Textfeld 44"/>
          <p:cNvSpPr txBox="1"/>
          <p:nvPr/>
        </p:nvSpPr>
        <p:spPr>
          <a:xfrm>
            <a:off x="1066800" y="60198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384 neurons</a:t>
            </a:r>
          </a:p>
          <a:p>
            <a:pPr algn="ctr"/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10</a:t>
            </a:r>
            <a:r>
              <a:rPr lang="en-US" sz="1600" baseline="30000" dirty="0" smtClean="0">
                <a:latin typeface="Narkisim" pitchFamily="34" charset="-79"/>
                <a:cs typeface="Narkisim" pitchFamily="34" charset="-79"/>
              </a:rPr>
              <a:t>5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synapses</a:t>
            </a:r>
          </a:p>
        </p:txBody>
      </p:sp>
      <p:sp>
        <p:nvSpPr>
          <p:cNvPr id="12" name="Textfeld 44"/>
          <p:cNvSpPr txBox="1"/>
          <p:nvPr/>
        </p:nvSpPr>
        <p:spPr>
          <a:xfrm>
            <a:off x="5562600" y="601980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16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  <a:sym typeface="Symbol"/>
              </a:rPr>
              <a:t>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10</a:t>
            </a:r>
            <a:r>
              <a:rPr lang="en-US" sz="1600" baseline="30000" dirty="0" smtClean="0">
                <a:latin typeface="Narkisim" pitchFamily="34" charset="-79"/>
                <a:cs typeface="Narkisim" pitchFamily="34" charset="-79"/>
              </a:rPr>
              <a:t>4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neurons</a:t>
            </a:r>
          </a:p>
          <a:p>
            <a:pPr algn="ctr"/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4</a:t>
            </a:r>
            <a:r>
              <a:rPr lang="en-US" sz="1600" dirty="0" smtClean="0">
                <a:latin typeface="Narkisim" pitchFamily="34" charset="-79"/>
                <a:cs typeface="Narkisim" pitchFamily="34" charset="-79"/>
                <a:sym typeface="Symbol"/>
              </a:rPr>
              <a:t> 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10</a:t>
            </a:r>
            <a:r>
              <a:rPr lang="en-US" sz="1600" baseline="30000" dirty="0" smtClean="0">
                <a:latin typeface="Narkisim" pitchFamily="34" charset="-79"/>
                <a:cs typeface="Narkisim" pitchFamily="34" charset="-79"/>
              </a:rPr>
              <a:t>7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synapses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0% synaptic loss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95400"/>
            <a:ext cx="71780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20% synaptic loss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26627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40% synaptic loss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251451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phase diagrams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40962" name="Picture 2" descr="C:\Physics\Neuro\Talks\Code Jam Freiburg Oktober 2009\phase_star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1"/>
            <a:ext cx="3124200" cy="2423035"/>
          </a:xfrm>
          <a:prstGeom prst="rect">
            <a:avLst/>
          </a:prstGeom>
          <a:noFill/>
        </p:spPr>
      </p:pic>
      <p:pic>
        <p:nvPicPr>
          <p:cNvPr id="40963" name="Picture 3" descr="C:\Physics\Neuro\Talks\Code Jam Freiburg Oktober 2009\phase_star_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447799"/>
            <a:ext cx="3200400" cy="2457599"/>
          </a:xfrm>
          <a:prstGeom prst="rect">
            <a:avLst/>
          </a:prstGeom>
          <a:noFill/>
        </p:spPr>
      </p:pic>
      <p:pic>
        <p:nvPicPr>
          <p:cNvPr id="40964" name="Picture 4" descr="C:\Physics\Neuro\Talks\Code Jam Freiburg Oktober 2009\phase_star_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029500"/>
            <a:ext cx="3124200" cy="2413295"/>
          </a:xfrm>
          <a:prstGeom prst="rect">
            <a:avLst/>
          </a:prstGeom>
          <a:noFill/>
        </p:spPr>
      </p:pic>
      <p:pic>
        <p:nvPicPr>
          <p:cNvPr id="40965" name="Picture 5" descr="C:\Physics\Neuro\Talks\Code Jam Freiburg Oktober 2009\phase_star_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4038600"/>
            <a:ext cx="3276600" cy="2444090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2667000" y="1600200"/>
            <a:ext cx="1066800" cy="381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0% loss</a:t>
            </a:r>
            <a:endParaRPr lang="en-US" sz="20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00800" y="1600200"/>
            <a:ext cx="1066800" cy="381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10% loss</a:t>
            </a:r>
            <a:endParaRPr lang="en-US" sz="20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667000" y="4191000"/>
            <a:ext cx="1066800" cy="381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25</a:t>
            </a:r>
            <a:r>
              <a:rPr lang="en-US" sz="20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% loss</a:t>
            </a:r>
            <a:endParaRPr lang="en-US" sz="20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400800" y="4191000"/>
            <a:ext cx="1066800" cy="3810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</a:rPr>
              <a:t>40% loss</a:t>
            </a:r>
            <a:endParaRPr lang="en-US" sz="2000" b="1" dirty="0" smtClean="0">
              <a:solidFill>
                <a:schemeClr val="tx1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firing rates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19200"/>
            <a:ext cx="678565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attractor dwell times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C:\Physics\Neuro\Talks\Code Jam Freiburg Oktober 2009\t_dwell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6687" y="1219200"/>
            <a:ext cx="6363314" cy="4911570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0" y="3657600"/>
            <a:ext cx="175260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dwell time [ms]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052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synaptic loss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threshold voltage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5052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synaptic loss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-304800" y="3657600"/>
            <a:ext cx="2438400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dirty="0" smtClean="0"/>
              <a:t>threshold voltage [mV]</a:t>
            </a:r>
            <a:endParaRPr lang="en-US" dirty="0"/>
          </a:p>
        </p:txBody>
      </p:sp>
      <p:pic>
        <p:nvPicPr>
          <p:cNvPr id="44034" name="Picture 2" descr="C:\Physics\Neuro\Talks\Code Jam Freiburg Oktober 2009\v_thresh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19200"/>
            <a:ext cx="6705600" cy="4982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Attractor 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m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emory (NEST): pattern completion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attern_completion_random_inpu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9906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err="1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Synfire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 chain schematic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43200"/>
            <a:ext cx="74485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err="1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Synfire</a:t>
            </a:r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 chain simulations (NEST)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/>
        </p:nvSpPr>
        <p:spPr>
          <a:xfrm>
            <a:off x="4114800" y="5943600"/>
            <a:ext cx="1219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795454" y="2286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The FACETS Demonstrator is…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0034" y="1214422"/>
            <a:ext cx="8215370" cy="54292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lang="en-US" sz="1400" dirty="0" smtClean="0"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2800" dirty="0" smtClean="0">
                <a:latin typeface="Narkisim" pitchFamily="34" charset="-79"/>
                <a:cs typeface="Narkisim" pitchFamily="34" charset="-79"/>
              </a:rPr>
              <a:t>... </a:t>
            </a:r>
            <a:r>
              <a:rPr lang="en-US" sz="2800" dirty="0" smtClean="0">
                <a:latin typeface="Narkisim" pitchFamily="34" charset="-79"/>
                <a:cs typeface="Narkisim" pitchFamily="34" charset="-79"/>
              </a:rPr>
              <a:t>a collection of cortical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neural network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models</a:t>
            </a:r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emulated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with the FACETS wafer-scale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hardware </a:t>
            </a:r>
            <a:r>
              <a:rPr lang="en-US" sz="2800" dirty="0" smtClean="0">
                <a:latin typeface="Narkisim" pitchFamily="34" charset="-79"/>
                <a:cs typeface="Narkisim" pitchFamily="34" charset="-79"/>
              </a:rPr>
              <a:t>*</a:t>
            </a:r>
          </a:p>
          <a:p>
            <a:pPr algn="ctr"/>
            <a:endParaRPr lang="en-US" sz="2800" dirty="0" smtClean="0"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                         * as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long as not yet available: dedicated executable system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specification</a:t>
            </a:r>
          </a:p>
          <a:p>
            <a:endParaRPr lang="en-US" sz="1600" dirty="0" smtClean="0">
              <a:latin typeface="Narkisim" pitchFamily="34" charset="-79"/>
              <a:cs typeface="Narkisim" pitchFamily="34" charset="-79"/>
            </a:endParaRPr>
          </a:p>
          <a:p>
            <a:endParaRPr lang="en-US" sz="1600" dirty="0" smtClean="0">
              <a:latin typeface="Narkisim" pitchFamily="34" charset="-79"/>
              <a:cs typeface="Narkisim" pitchFamily="34" charset="-79"/>
            </a:endParaRPr>
          </a:p>
          <a:p>
            <a:endParaRPr lang="en-US" sz="16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...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exhibiting functionality that can be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demonstrated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...written in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PyNN</a:t>
            </a:r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...computable with established software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simulators</a:t>
            </a: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(for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verification, performance evaluation etc.)</a:t>
            </a:r>
            <a:endParaRPr lang="en-US" sz="2000" dirty="0" smtClean="0"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419100" y="1066800"/>
            <a:ext cx="8305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r>
              <a:rPr lang="en-US" sz="2800" dirty="0" smtClean="0"/>
              <a:t>● Wiki documentation (internal</a:t>
            </a:r>
            <a:r>
              <a:rPr lang="en-US" sz="2800" dirty="0" smtClean="0"/>
              <a:t>)</a:t>
            </a:r>
          </a:p>
          <a:p>
            <a:endParaRPr lang="en-US" sz="1000" dirty="0" smtClean="0"/>
          </a:p>
          <a:p>
            <a:r>
              <a:rPr lang="en-US" sz="2800" dirty="0" smtClean="0"/>
              <a:t>● Full code available in SVN </a:t>
            </a:r>
            <a:r>
              <a:rPr lang="en-US" sz="2800" dirty="0" smtClean="0"/>
              <a:t>repositories</a:t>
            </a:r>
          </a:p>
          <a:p>
            <a:endParaRPr lang="en-US" sz="1000" dirty="0" smtClean="0"/>
          </a:p>
          <a:p>
            <a:r>
              <a:rPr lang="en-US" sz="2800" dirty="0" smtClean="0"/>
              <a:t>● Experimental results in BSCW </a:t>
            </a:r>
            <a:r>
              <a:rPr lang="en-US" sz="2800" dirty="0" smtClean="0"/>
              <a:t>repository</a:t>
            </a:r>
          </a:p>
          <a:p>
            <a:endParaRPr lang="en-US" sz="1000" dirty="0" smtClean="0"/>
          </a:p>
          <a:p>
            <a:r>
              <a:rPr lang="en-US" sz="2800" dirty="0" smtClean="0"/>
              <a:t>● </a:t>
            </a:r>
            <a:r>
              <a:rPr lang="en-US" sz="2800" dirty="0" smtClean="0"/>
              <a:t>Tele-conferences</a:t>
            </a:r>
          </a:p>
          <a:p>
            <a:endParaRPr lang="en-US" sz="1000" dirty="0" smtClean="0"/>
          </a:p>
          <a:p>
            <a:r>
              <a:rPr lang="en-US" sz="2800" dirty="0" smtClean="0"/>
              <a:t>● Publications</a:t>
            </a:r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239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Technical infrastructure and visibility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20000" y="63246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795454" y="2286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Why bother ?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00034" y="1214422"/>
            <a:ext cx="8215370" cy="54292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Reviewers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&amp; </a:t>
            </a:r>
            <a:r>
              <a:rPr lang="en-US" sz="20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community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are interested in: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Ability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of the wafer-scale hardware system to serve as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a flexible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research tool in modeling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neuroscience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: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despite hardware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constraints,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relevant experiments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possible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crucial interplay between hardware and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software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massive complexity of hardware configuration space can be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handled</a:t>
            </a: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   by intelligent software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operability by non-hardware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experts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Ability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of FACETS to fruitfully </a:t>
            </a:r>
            <a:r>
              <a:rPr lang="en-US" sz="2000" u="sng" dirty="0" smtClean="0">
                <a:latin typeface="Narkisim" pitchFamily="34" charset="-79"/>
                <a:cs typeface="Narkisim" pitchFamily="34" charset="-79"/>
              </a:rPr>
              <a:t>cooperate:</a:t>
            </a:r>
          </a:p>
          <a:p>
            <a:endParaRPr lang="en-US" sz="1000" u="sng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Demonstrator is actively developed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by UHEI, TUD, KTH, UNIC, ALUF, INCM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hardware neuron and synapse models: result of discussions.</a:t>
            </a:r>
          </a:p>
          <a:p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          FACETS </a:t>
            </a:r>
            <a:r>
              <a:rPr lang="en-US" sz="1600" dirty="0" smtClean="0">
                <a:latin typeface="Narkisim" pitchFamily="34" charset="-79"/>
                <a:cs typeface="Narkisim" pitchFamily="34" charset="-79"/>
              </a:rPr>
              <a:t>has participated in their original development, e.g. EPFL.</a:t>
            </a:r>
            <a:endParaRPr lang="en-US" sz="1600" dirty="0" smtClean="0"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795454" y="2286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Why not wait for the hardware ?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2900" y="1214422"/>
            <a:ext cx="8458200" cy="54292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Testing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and evaluation of all involved software layers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Virtual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hardware allows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to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test software before hardware is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available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test without possible hardware-specific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problems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provide a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preliminary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PyNN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module for off-line testing of experiments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Verification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of possible hardware changes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e.g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. optionally insert detailed HICANN model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Narkisim" pitchFamily="34" charset="-79"/>
                <a:cs typeface="Narkisim" pitchFamily="34" charset="-79"/>
                <a:sym typeface="Symbol"/>
              </a:rPr>
              <a:t>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  <a:sym typeface="Symbol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Important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test-bench for preparation work</a:t>
            </a:r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795454" y="2286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Simulating the emulator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42900" y="1214422"/>
            <a:ext cx="8458200" cy="542928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72675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828800" y="152400"/>
            <a:ext cx="5553092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Simulating the emulator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28600" y="1066800"/>
            <a:ext cx="8686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543800" cy="53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58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Experiments and demonstrations (to-do list…)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28600" y="1066800"/>
            <a:ext cx="8686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Evaluation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of the involved software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layers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show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full support of low-level and object-oriented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PyNN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API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quantify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performance of the mapping and routing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algorithms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Execution time, memory consumption etc as function of network</a:t>
            </a: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    size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, parameter heterogeneity, applied optimization strategies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etc.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Neuron and synapse loss as function of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…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 –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Histogram of layer1 hops as function of …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Demonstrate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correct functionality of the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virtual hardware</a:t>
            </a:r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  <a:sym typeface="Symbol"/>
              </a:rPr>
              <a:t>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Unit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tests</a:t>
            </a:r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685800" y="152400"/>
            <a:ext cx="7696200" cy="720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0076"/>
                </a:solidFill>
                <a:latin typeface="Narkisim" pitchFamily="34" charset="-79"/>
                <a:cs typeface="Narkisim" pitchFamily="34" charset="-79"/>
              </a:rPr>
              <a:t>Experiments and demonstrations (to-do list…)</a:t>
            </a:r>
            <a:endParaRPr lang="en-US" sz="2800" b="1" dirty="0" smtClean="0">
              <a:solidFill>
                <a:srgbClr val="000076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28600" y="1066800"/>
            <a:ext cx="8686800" cy="56388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 anchorCtr="0">
            <a:noAutofit/>
          </a:bodyPr>
          <a:lstStyle/>
          <a:p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Model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performance: Influence of hardware-specific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imperfections or </a:t>
            </a:r>
            <a:r>
              <a:rPr lang="en-US" sz="2800" dirty="0" smtClean="0">
                <a:solidFill>
                  <a:srgbClr val="FF0000"/>
                </a:solidFill>
                <a:latin typeface="Narkisim" pitchFamily="34" charset="-79"/>
                <a:cs typeface="Narkisim" pitchFamily="34" charset="-79"/>
              </a:rPr>
              <a:t>inhomogeneities</a:t>
            </a:r>
            <a:endParaRPr lang="en-US" sz="28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  <a:sym typeface="Symbol"/>
              </a:rPr>
              <a:t>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neuron and synapse parameters (e.g. 4-bit weights, limited precision),</a:t>
            </a: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signal transmission delays, …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– comparison software vs. (virtual) hardware</a:t>
            </a:r>
          </a:p>
          <a:p>
            <a:endParaRPr lang="en-US" sz="1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      – incorporate hardware-specific distortions into software model</a:t>
            </a:r>
          </a:p>
          <a:p>
            <a:endParaRPr lang="en-US" sz="2000" dirty="0" smtClean="0">
              <a:latin typeface="Narkisim" pitchFamily="34" charset="-79"/>
              <a:cs typeface="Narkisim" pitchFamily="34" charset="-79"/>
            </a:endParaRP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  <a:sym typeface="Symbol"/>
              </a:rPr>
              <a:t>      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automatically extracted: “post-mapping”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PyNN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scripts that reflect</a:t>
            </a:r>
          </a:p>
          <a:p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</a:t>
            </a:r>
            <a:r>
              <a:rPr lang="en-US" sz="2000" dirty="0" smtClean="0">
                <a:latin typeface="Narkisim" pitchFamily="34" charset="-79"/>
                <a:cs typeface="Narkisim" pitchFamily="34" charset="-79"/>
              </a:rPr>
              <a:t>        mapping distortions</a:t>
            </a:r>
            <a:endParaRPr lang="en-US" sz="2000" dirty="0" smtClean="0">
              <a:solidFill>
                <a:srgbClr val="FF0000"/>
              </a:solidFill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Bildschirmpräsentation (4:3)</PresentationFormat>
  <Paragraphs>154</Paragraphs>
  <Slides>30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Lion</dc:creator>
  <cp:lastModifiedBy>Lion</cp:lastModifiedBy>
  <cp:revision>18</cp:revision>
  <dcterms:created xsi:type="dcterms:W3CDTF">2006-08-16T00:00:00Z</dcterms:created>
  <dcterms:modified xsi:type="dcterms:W3CDTF">2009-10-07T10:35:42Z</dcterms:modified>
</cp:coreProperties>
</file>